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</p:sldIdLst>
  <p:sldSz cx="9144000" cy="5143500" type="screen16x9"/>
  <p:notesSz cx="677545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B8"/>
    <a:srgbClr val="4F81BD"/>
    <a:srgbClr val="FFFFFF"/>
    <a:srgbClr val="BDECC9"/>
    <a:srgbClr val="AD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1024" autoAdjust="0"/>
  </p:normalViewPr>
  <p:slideViewPr>
    <p:cSldViewPr>
      <p:cViewPr varScale="1">
        <p:scale>
          <a:sx n="111" d="100"/>
          <a:sy n="11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Лист1!$C$2:$C$18</c:f>
              <c:strCache>
                <c:ptCount val="17"/>
                <c:pt idx="0">
                  <c:v>Туркестанская область</c:v>
                </c:pt>
                <c:pt idx="1">
                  <c:v>г.Шымкент</c:v>
                </c:pt>
                <c:pt idx="2">
                  <c:v>Кызылординская область</c:v>
                </c:pt>
                <c:pt idx="3">
                  <c:v>Атырауская область</c:v>
                </c:pt>
                <c:pt idx="4">
                  <c:v>ЗКО</c:v>
                </c:pt>
                <c:pt idx="5">
                  <c:v>Жамбылская область</c:v>
                </c:pt>
                <c:pt idx="6">
                  <c:v>Акмолинская область</c:v>
                </c:pt>
                <c:pt idx="7">
                  <c:v>Мангистауская область</c:v>
                </c:pt>
                <c:pt idx="8">
                  <c:v>Актюбинская область</c:v>
                </c:pt>
                <c:pt idx="9">
                  <c:v>Карагандинская область</c:v>
                </c:pt>
                <c:pt idx="10">
                  <c:v>ВКО</c:v>
                </c:pt>
                <c:pt idx="11">
                  <c:v>Алматинская область</c:v>
                </c:pt>
                <c:pt idx="12">
                  <c:v>Костанайская область</c:v>
                </c:pt>
                <c:pt idx="13">
                  <c:v>Павлодарская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16</c:v>
                </c:pt>
                <c:pt idx="1">
                  <c:v>17</c:v>
                </c:pt>
                <c:pt idx="2">
                  <c:v>20</c:v>
                </c:pt>
                <c:pt idx="3">
                  <c:v>22</c:v>
                </c:pt>
                <c:pt idx="4">
                  <c:v>23</c:v>
                </c:pt>
                <c:pt idx="5">
                  <c:v>25</c:v>
                </c:pt>
                <c:pt idx="6">
                  <c:v>28</c:v>
                </c:pt>
                <c:pt idx="7">
                  <c:v>31</c:v>
                </c:pt>
                <c:pt idx="8">
                  <c:v>33</c:v>
                </c:pt>
                <c:pt idx="9">
                  <c:v>33</c:v>
                </c:pt>
                <c:pt idx="10">
                  <c:v>39</c:v>
                </c:pt>
                <c:pt idx="11">
                  <c:v>45</c:v>
                </c:pt>
                <c:pt idx="12">
                  <c:v>45</c:v>
                </c:pt>
                <c:pt idx="13">
                  <c:v>49</c:v>
                </c:pt>
                <c:pt idx="14">
                  <c:v>50</c:v>
                </c:pt>
                <c:pt idx="15">
                  <c:v>84</c:v>
                </c:pt>
                <c:pt idx="16">
                  <c:v>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41968"/>
        <c:axId val="1836743600"/>
      </c:barChart>
      <c:catAx>
        <c:axId val="1836741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1836743600"/>
        <c:crosses val="autoZero"/>
        <c:auto val="1"/>
        <c:lblAlgn val="ctr"/>
        <c:lblOffset val="100"/>
        <c:noMultiLvlLbl val="0"/>
      </c:catAx>
      <c:valAx>
        <c:axId val="183674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741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>
                <a:latin typeface="Arial Narrow" panose="020B0606020202030204" pitchFamily="34" charset="0"/>
              </a:rPr>
              <a:t>По сумме одобренных ДГ, тенге</a:t>
            </a:r>
          </a:p>
        </c:rich>
      </c:tx>
      <c:layout>
        <c:manualLayout>
          <c:xMode val="edge"/>
          <c:yMode val="edge"/>
          <c:x val="0.26454834898215041"/>
          <c:y val="1.9900381770460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118613770401005"/>
          <c:y val="7.1801584308596483E-2"/>
          <c:w val="0.48106421949054934"/>
          <c:h val="0.848128670600248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0"/>
              <c:numFmt formatCode="#,##0.00" sourceLinked="0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en-US" sz="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438848920863308E-2"/>
                  <c:y val="8.2399365108898337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0"/>
                  <c:y val="-1.595571936253158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2020г.'!$A$33:$A$36</c:f>
              <c:strCache>
                <c:ptCount val="4"/>
                <c:pt idx="0">
                  <c:v>Карагандинская область</c:v>
                </c:pt>
                <c:pt idx="1">
                  <c:v>г.Нур-Султан</c:v>
                </c:pt>
                <c:pt idx="2">
                  <c:v>Актюбинская область</c:v>
                </c:pt>
                <c:pt idx="3">
                  <c:v>г.Алматы</c:v>
                </c:pt>
              </c:strCache>
            </c:strRef>
          </c:cat>
          <c:val>
            <c:numRef>
              <c:f>'Одобренные РФ 2020г.'!$B$33:$B$36</c:f>
              <c:numCache>
                <c:formatCode>_-* #\ ##0.00_р_._-;\-* #\ ##0.00_р_._-;_-* "-"??_р_._-;_-@_-</c:formatCode>
                <c:ptCount val="4"/>
                <c:pt idx="0" formatCode="#,##0">
                  <c:v>5000000</c:v>
                </c:pt>
                <c:pt idx="1">
                  <c:v>12345000</c:v>
                </c:pt>
                <c:pt idx="2">
                  <c:v>105000000</c:v>
                </c:pt>
                <c:pt idx="3">
                  <c:v>515167000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48496"/>
        <c:axId val="1836745232"/>
      </c:barChart>
      <c:catAx>
        <c:axId val="1836748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836745232"/>
        <c:crosses val="autoZero"/>
        <c:auto val="1"/>
        <c:lblAlgn val="ctr"/>
        <c:lblOffset val="100"/>
        <c:noMultiLvlLbl val="0"/>
      </c:catAx>
      <c:valAx>
        <c:axId val="183674523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836748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одобренных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одобр.бву!$C$3:$C$7</c:f>
              <c:strCache>
                <c:ptCount val="5"/>
                <c:pt idx="0">
                  <c:v>АО "Bank RBK"</c:v>
                </c:pt>
                <c:pt idx="1">
                  <c:v>АО "Банк ЦентрКредит"</c:v>
                </c:pt>
                <c:pt idx="2">
                  <c:v>ДБ АО "Сбербанк"</c:v>
                </c:pt>
                <c:pt idx="3">
                  <c:v>First Heartland Jysan Bank</c:v>
                </c:pt>
                <c:pt idx="4">
                  <c:v>АО ДБ "Альфа Банк"</c:v>
                </c:pt>
              </c:strCache>
            </c:strRef>
          </c:cat>
          <c:val>
            <c:numRef>
              <c:f>одобр.бву!$D$3:$D$7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6740336"/>
        <c:axId val="1836745776"/>
      </c:barChart>
      <c:catAx>
        <c:axId val="183674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6745776"/>
        <c:crosses val="autoZero"/>
        <c:auto val="1"/>
        <c:lblAlgn val="ctr"/>
        <c:lblOffset val="100"/>
        <c:noMultiLvlLbl val="0"/>
      </c:catAx>
      <c:valAx>
        <c:axId val="1836745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740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одобренных ДГ,тенге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26935628989578"/>
          <c:y val="0.12176022339419493"/>
          <c:w val="0.70798081274323466"/>
          <c:h val="0.858007104057750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584D3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одобр.бву!$C$29:$C$33</c:f>
              <c:strCache>
                <c:ptCount val="5"/>
                <c:pt idx="0">
                  <c:v>АО "Банк ЦентрКредит"</c:v>
                </c:pt>
                <c:pt idx="1">
                  <c:v>АО "Bank RBK"</c:v>
                </c:pt>
                <c:pt idx="2">
                  <c:v>First Heartland Jysan Bank</c:v>
                </c:pt>
                <c:pt idx="3">
                  <c:v>ДБ АО "Сбербанк"</c:v>
                </c:pt>
                <c:pt idx="4">
                  <c:v>АО ДБ "Альфа Банк"</c:v>
                </c:pt>
              </c:strCache>
            </c:strRef>
          </c:cat>
          <c:val>
            <c:numRef>
              <c:f>одобр.бву!$D$29:$D$33</c:f>
              <c:numCache>
                <c:formatCode>_-* #\ ##0_р_._-;\-* #\ ##0_р_._-;_-* "-"??_р_._-;_-@_-</c:formatCode>
                <c:ptCount val="5"/>
                <c:pt idx="0">
                  <c:v>5000000</c:v>
                </c:pt>
                <c:pt idx="1">
                  <c:v>50000000</c:v>
                </c:pt>
                <c:pt idx="2">
                  <c:v>73000000</c:v>
                </c:pt>
                <c:pt idx="3">
                  <c:v>127512000</c:v>
                </c:pt>
                <c:pt idx="4">
                  <c:v>382000000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6751216"/>
        <c:axId val="1836737072"/>
      </c:barChart>
      <c:catAx>
        <c:axId val="183675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6737072"/>
        <c:crosses val="autoZero"/>
        <c:auto val="1"/>
        <c:lblAlgn val="ctr"/>
        <c:lblOffset val="100"/>
        <c:noMultiLvlLbl val="0"/>
      </c:catAx>
      <c:valAx>
        <c:axId val="1836737072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36751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CC-45E9-B5D5-1547AFAA4C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CC-45E9-B5D5-1547AFAA4C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CC-45E9-B5D5-1547AFAA4C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CC-45E9-B5D5-1547AFAA4C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CC-45E9-B5D5-1547AFAA4C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CC-45E9-B5D5-1547AFAA4C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CC-45E9-B5D5-1547AFAA4C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CC-45E9-B5D5-1547AFAA4C5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CC-45E9-B5D5-1547AFAA4C5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CC-45E9-B5D5-1547AFAA4C5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CC-45E9-B5D5-1547AFAA4C5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CC-45E9-B5D5-1547AFAA4C5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CC-45E9-B5D5-1547AFAA4C5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ECC-45E9-B5D5-1547AFAA4C5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ECC-45E9-B5D5-1547AFAA4C5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ECC-45E9-B5D5-1547AFAA4C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Отрасли!$C$4:$C$19</c:f>
              <c:strCache>
                <c:ptCount val="16"/>
                <c:pt idx="0">
                  <c:v>Оптовая и розничная торговля</c:v>
                </c:pt>
                <c:pt idx="1">
                  <c:v>Обрабатывающая промышленность</c:v>
                </c:pt>
                <c:pt idx="2">
                  <c:v>Услуги по проживанию</c:v>
                </c:pt>
                <c:pt idx="3">
                  <c:v>Строительство</c:v>
                </c:pt>
                <c:pt idx="4">
                  <c:v>Прочие услуги</c:v>
                </c:pt>
                <c:pt idx="5">
                  <c:v>Профессиональная, научная и техническая деятельность</c:v>
                </c:pt>
                <c:pt idx="6">
                  <c:v>Операции с недвижимым имуществом</c:v>
                </c:pt>
                <c:pt idx="7">
                  <c:v>Транспорт и складирование</c:v>
                </c:pt>
                <c:pt idx="8">
                  <c:v>Сельское хозяйство</c:v>
                </c:pt>
                <c:pt idx="9">
                  <c:v>Деятельность в области административного и вспомогательного обслуживания</c:v>
                </c:pt>
                <c:pt idx="10">
                  <c:v>Услуги в области образования</c:v>
                </c:pt>
                <c:pt idx="11">
                  <c:v>Искусство, развлечения и отдых</c:v>
                </c:pt>
                <c:pt idx="12">
                  <c:v>Медицинские услуги</c:v>
                </c:pt>
                <c:pt idx="13">
                  <c:v>Информация и связь</c:v>
                </c:pt>
                <c:pt idx="14">
                  <c:v>Водоснабжение; сбор, обработка и удаление отходов</c:v>
                </c:pt>
                <c:pt idx="15">
                  <c:v>Электроснабжение, подача газа, пара и воздушное кондиционирование</c:v>
                </c:pt>
              </c:strCache>
            </c:strRef>
          </c:cat>
          <c:val>
            <c:numRef>
              <c:f>Отрасли!$D$4:$D$19</c:f>
              <c:numCache>
                <c:formatCode>0%</c:formatCode>
                <c:ptCount val="16"/>
                <c:pt idx="0">
                  <c:v>0.53648588894586757</c:v>
                </c:pt>
                <c:pt idx="1">
                  <c:v>9.9794943015125495E-2</c:v>
                </c:pt>
                <c:pt idx="2">
                  <c:v>7.8692681535894191E-2</c:v>
                </c:pt>
                <c:pt idx="3">
                  <c:v>7.643655666788722E-2</c:v>
                </c:pt>
                <c:pt idx="4">
                  <c:v>2.1197655131354892E-2</c:v>
                </c:pt>
                <c:pt idx="5">
                  <c:v>3.8823974186421903E-2</c:v>
                </c:pt>
                <c:pt idx="6">
                  <c:v>3.0681358264953888E-2</c:v>
                </c:pt>
                <c:pt idx="7">
                  <c:v>2.3521509986358834E-2</c:v>
                </c:pt>
                <c:pt idx="8">
                  <c:v>4.6090258889817673E-2</c:v>
                </c:pt>
                <c:pt idx="9">
                  <c:v>8.6859759775566731E-3</c:v>
                </c:pt>
                <c:pt idx="10">
                  <c:v>8.3018473725212389E-3</c:v>
                </c:pt>
                <c:pt idx="11">
                  <c:v>5.5399660604069454E-3</c:v>
                </c:pt>
                <c:pt idx="12">
                  <c:v>9.7137708315084576E-3</c:v>
                </c:pt>
                <c:pt idx="13">
                  <c:v>5.9837970979182541E-3</c:v>
                </c:pt>
                <c:pt idx="14">
                  <c:v>4.3705588168156803E-3</c:v>
                </c:pt>
                <c:pt idx="15">
                  <c:v>5.6792572195909965E-3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ECC-45E9-B5D5-1547AFAA4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5837086009256962E-3"/>
          <c:y val="9.2657083002239404E-2"/>
          <c:w val="0.33812518763379618"/>
          <c:h val="0.88441060463772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По сумме подписанных ДГ, тенге</a:t>
            </a:r>
          </a:p>
        </c:rich>
      </c:tx>
      <c:layout>
        <c:manualLayout>
          <c:xMode val="edge"/>
          <c:yMode val="edge"/>
          <c:x val="0.18046285880931551"/>
          <c:y val="8.988764044943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66999958338544"/>
          <c:y val="9.5694004541567138E-2"/>
          <c:w val="0.4862654668166479"/>
          <c:h val="0.81745212185555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Лист2!$K$2:$K$18</c:f>
              <c:strCache>
                <c:ptCount val="17"/>
                <c:pt idx="0">
                  <c:v>Кызылординская область</c:v>
                </c:pt>
                <c:pt idx="1">
                  <c:v>Жамбылская область</c:v>
                </c:pt>
                <c:pt idx="2">
                  <c:v>ЗКО</c:v>
                </c:pt>
                <c:pt idx="3">
                  <c:v>Атырауская область</c:v>
                </c:pt>
                <c:pt idx="4">
                  <c:v>Павлодарская область</c:v>
                </c:pt>
                <c:pt idx="5">
                  <c:v>Карагандинская область</c:v>
                </c:pt>
                <c:pt idx="6">
                  <c:v>г.Шымкент</c:v>
                </c:pt>
                <c:pt idx="7">
                  <c:v>Костанайская область</c:v>
                </c:pt>
                <c:pt idx="8">
                  <c:v>Акмолинская область</c:v>
                </c:pt>
                <c:pt idx="9">
                  <c:v>Мангистауская область</c:v>
                </c:pt>
                <c:pt idx="10">
                  <c:v>ВКО</c:v>
                </c:pt>
                <c:pt idx="11">
                  <c:v>Туркестанская область</c:v>
                </c:pt>
                <c:pt idx="12">
                  <c:v>Актюбинская область</c:v>
                </c:pt>
                <c:pt idx="13">
                  <c:v>Алматинская область</c:v>
                </c:pt>
                <c:pt idx="14">
                  <c:v>СКО</c:v>
                </c:pt>
                <c:pt idx="15">
                  <c:v>г.Нур-Султан</c:v>
                </c:pt>
                <c:pt idx="16">
                  <c:v>г.Алматы</c:v>
                </c:pt>
              </c:strCache>
            </c:strRef>
          </c:cat>
          <c:val>
            <c:numRef>
              <c:f>Лист2!$L$2:$L$18</c:f>
              <c:numCache>
                <c:formatCode>_-* #\ ##0_р_._-;\-* #\ ##0_р_._-;_-* "-"??_р_._-;_-@_-</c:formatCode>
                <c:ptCount val="17"/>
                <c:pt idx="0">
                  <c:v>229382772.33000001</c:v>
                </c:pt>
                <c:pt idx="1">
                  <c:v>383876308</c:v>
                </c:pt>
                <c:pt idx="2">
                  <c:v>454413158</c:v>
                </c:pt>
                <c:pt idx="3">
                  <c:v>493871138.95999998</c:v>
                </c:pt>
                <c:pt idx="4">
                  <c:v>519648445.68000001</c:v>
                </c:pt>
                <c:pt idx="5">
                  <c:v>572601993.49000001</c:v>
                </c:pt>
                <c:pt idx="6">
                  <c:v>578347671.45000005</c:v>
                </c:pt>
                <c:pt idx="7">
                  <c:v>615175000</c:v>
                </c:pt>
                <c:pt idx="8">
                  <c:v>887258000</c:v>
                </c:pt>
                <c:pt idx="9">
                  <c:v>898166688.32000005</c:v>
                </c:pt>
                <c:pt idx="10">
                  <c:v>1014557396</c:v>
                </c:pt>
                <c:pt idx="11">
                  <c:v>1037700000</c:v>
                </c:pt>
                <c:pt idx="12">
                  <c:v>1213381836</c:v>
                </c:pt>
                <c:pt idx="13">
                  <c:v>1241396283.3299999</c:v>
                </c:pt>
                <c:pt idx="14">
                  <c:v>1332864514</c:v>
                </c:pt>
                <c:pt idx="15" formatCode="_-* #\ ##0.00_р_._-;\-* #\ ##0.00_р_._-;_-* &quot;-&quot;??_р_._-;_-@_-">
                  <c:v>2202170194.5100002</c:v>
                </c:pt>
                <c:pt idx="16">
                  <c:v>5008159376.8600006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47408"/>
        <c:axId val="1836739248"/>
      </c:barChart>
      <c:catAx>
        <c:axId val="18367474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836739248"/>
        <c:crosses val="autoZero"/>
        <c:auto val="1"/>
        <c:lblAlgn val="ctr"/>
        <c:lblOffset val="100"/>
        <c:noMultiLvlLbl val="0"/>
      </c:catAx>
      <c:valAx>
        <c:axId val="1836739248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36747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  <c:pt idx="11">
                  <c:v>27</c:v>
                </c:pt>
                <c:pt idx="12">
                  <c:v>28</c:v>
                </c:pt>
                <c:pt idx="13">
                  <c:v>36</c:v>
                </c:pt>
                <c:pt idx="14">
                  <c:v>51</c:v>
                </c:pt>
                <c:pt idx="15">
                  <c:v>52</c:v>
                </c:pt>
                <c:pt idx="16">
                  <c:v>65</c:v>
                </c:pt>
                <c:pt idx="17">
                  <c:v>105</c:v>
                </c:pt>
                <c:pt idx="18">
                  <c:v>127</c:v>
                </c:pt>
                <c:pt idx="19">
                  <c:v>134</c:v>
                </c:pt>
              </c:numCache>
            </c:numRef>
          </c:val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Лист3!$A$2:$A$21</c:f>
              <c:strCache>
                <c:ptCount val="20"/>
                <c:pt idx="0">
                  <c:v>МФО РИЦ</c:v>
                </c:pt>
                <c:pt idx="1">
                  <c:v>АО «Шинхан Банк Казахстан»</c:v>
                </c:pt>
                <c:pt idx="2">
                  <c:v>АО "Qazaq Banki"</c:v>
                </c:pt>
                <c:pt idx="3">
                  <c:v>МФО «МиГ Кредит Астана</c:v>
                </c:pt>
                <c:pt idx="4">
                  <c:v>АО «Tengri Bank»</c:v>
                </c:pt>
                <c:pt idx="5">
                  <c:v>АО "AsiaCredit Bank</c:v>
                </c:pt>
                <c:pt idx="6">
                  <c:v>АО "Народный Банк Казахастана"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"Евразийский банк"</c:v>
                </c:pt>
                <c:pt idx="11">
                  <c:v>ДБ АО "Банк ВТБ Казахстан"</c:v>
                </c:pt>
                <c:pt idx="12">
                  <c:v>First Heartland Jysan Bank</c:v>
                </c:pt>
                <c:pt idx="13">
                  <c:v>АО "ForteBank"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ДБ "Альфа Банк"</c:v>
                </c:pt>
                <c:pt idx="17">
                  <c:v>АО "Банк ЦентрКредит"</c:v>
                </c:pt>
                <c:pt idx="18">
                  <c:v>ДБ АО "Сбербанк"</c:v>
                </c:pt>
                <c:pt idx="19">
                  <c:v>АО "АТФБанк"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22</c:v>
                </c:pt>
                <c:pt idx="11">
                  <c:v>27</c:v>
                </c:pt>
                <c:pt idx="12">
                  <c:v>28</c:v>
                </c:pt>
                <c:pt idx="13">
                  <c:v>36</c:v>
                </c:pt>
                <c:pt idx="14">
                  <c:v>51</c:v>
                </c:pt>
                <c:pt idx="15">
                  <c:v>52</c:v>
                </c:pt>
                <c:pt idx="16">
                  <c:v>65</c:v>
                </c:pt>
                <c:pt idx="17">
                  <c:v>105</c:v>
                </c:pt>
                <c:pt idx="18">
                  <c:v>127</c:v>
                </c:pt>
                <c:pt idx="19">
                  <c:v>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47952"/>
        <c:axId val="1836740880"/>
      </c:barChart>
      <c:catAx>
        <c:axId val="18367479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1836740880"/>
        <c:crosses val="autoZero"/>
        <c:auto val="1"/>
        <c:lblAlgn val="ctr"/>
        <c:lblOffset val="100"/>
        <c:noMultiLvlLbl val="0"/>
      </c:catAx>
      <c:valAx>
        <c:axId val="1836740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74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3625869141557875"/>
          <c:w val="0.34493413904657272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Лист3!$A$27:$A$46</c:f>
              <c:strCache>
                <c:ptCount val="20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РИЦ</c:v>
                </c:pt>
                <c:pt idx="3">
                  <c:v>АО "AsiaCredit Bank</c:v>
                </c:pt>
                <c:pt idx="4">
                  <c:v>АО «Шинхан Банк Казахстан»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"Казкоммерцбанк"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ДБ АО "Банк ВТБ Казахстан"</c:v>
                </c:pt>
                <c:pt idx="11">
                  <c:v>АО "ForteBank"</c:v>
                </c:pt>
                <c:pt idx="12">
                  <c:v>АО "Евразийский банк"</c:v>
                </c:pt>
                <c:pt idx="13">
                  <c:v>First Heartland Jysan Bank</c:v>
                </c:pt>
                <c:pt idx="14">
                  <c:v>АО "Нурбанк"</c:v>
                </c:pt>
                <c:pt idx="15">
                  <c:v>АО "Bank RBK"</c:v>
                </c:pt>
                <c:pt idx="16">
                  <c:v>АО "Банк ЦентрКредит"</c:v>
                </c:pt>
                <c:pt idx="17">
                  <c:v>АО ДБ "Альфа Банк"</c:v>
                </c:pt>
                <c:pt idx="18">
                  <c:v>АО "АТФБанк"</c:v>
                </c:pt>
                <c:pt idx="19">
                  <c:v>ДБ АО "Сбербанк"</c:v>
                </c:pt>
              </c:strCache>
            </c:strRef>
          </c:cat>
          <c:val>
            <c:numRef>
              <c:f>Лист3!$B$27:$B$46</c:f>
              <c:numCache>
                <c:formatCode>#,##0</c:formatCode>
                <c:ptCount val="20"/>
                <c:pt idx="0">
                  <c:v>500000</c:v>
                </c:pt>
                <c:pt idx="1">
                  <c:v>1250000</c:v>
                </c:pt>
                <c:pt idx="2">
                  <c:v>8782000</c:v>
                </c:pt>
                <c:pt idx="3">
                  <c:v>30750000</c:v>
                </c:pt>
                <c:pt idx="4">
                  <c:v>38000000</c:v>
                </c:pt>
                <c:pt idx="5">
                  <c:v>55978900</c:v>
                </c:pt>
                <c:pt idx="6">
                  <c:v>69700000</c:v>
                </c:pt>
                <c:pt idx="7">
                  <c:v>174005000</c:v>
                </c:pt>
                <c:pt idx="8">
                  <c:v>238406200</c:v>
                </c:pt>
                <c:pt idx="9">
                  <c:v>257168329</c:v>
                </c:pt>
                <c:pt idx="10">
                  <c:v>320907222.33000004</c:v>
                </c:pt>
                <c:pt idx="11">
                  <c:v>612554008</c:v>
                </c:pt>
                <c:pt idx="12">
                  <c:v>941283188.33000004</c:v>
                </c:pt>
                <c:pt idx="13">
                  <c:v>1043265790</c:v>
                </c:pt>
                <c:pt idx="14">
                  <c:v>1061416478.55</c:v>
                </c:pt>
                <c:pt idx="15">
                  <c:v>1652669918.4100001</c:v>
                </c:pt>
                <c:pt idx="16">
                  <c:v>2322785570</c:v>
                </c:pt>
                <c:pt idx="17">
                  <c:v>2347721658</c:v>
                </c:pt>
                <c:pt idx="18">
                  <c:v>3649486500.8600001</c:v>
                </c:pt>
                <c:pt idx="19">
                  <c:v>3856340013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43056"/>
        <c:axId val="1836749584"/>
      </c:barChart>
      <c:catAx>
        <c:axId val="1836743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1836749584"/>
        <c:crosses val="autoZero"/>
        <c:auto val="1"/>
        <c:lblAlgn val="ctr"/>
        <c:lblOffset val="100"/>
        <c:noMultiLvlLbl val="0"/>
      </c:catAx>
      <c:valAx>
        <c:axId val="183674958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836743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количеству подписанных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9912101412855309"/>
          <c:y val="0.12453714653334892"/>
          <c:w val="0.43468513244355095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Лист4!$A$3:$A$8</c:f>
              <c:strCache>
                <c:ptCount val="6"/>
                <c:pt idx="0">
                  <c:v>Алматинская область</c:v>
                </c:pt>
                <c:pt idx="1">
                  <c:v>Карагандинская область</c:v>
                </c:pt>
                <c:pt idx="2">
                  <c:v>Павлодарская область</c:v>
                </c:pt>
                <c:pt idx="3">
                  <c:v>Жамбылская область</c:v>
                </c:pt>
                <c:pt idx="4">
                  <c:v>г.Нур-Султан</c:v>
                </c:pt>
                <c:pt idx="5">
                  <c:v>г.Алматы</c:v>
                </c:pt>
              </c:strCache>
            </c:strRef>
          </c:cat>
          <c:val>
            <c:numRef>
              <c:f>Лист4!$B$3:$B$8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42512"/>
        <c:axId val="1836744144"/>
      </c:barChart>
      <c:catAx>
        <c:axId val="1836742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0"/>
            </a:pPr>
            <a:endParaRPr lang="ru-RU"/>
          </a:p>
        </c:txPr>
        <c:crossAx val="1836744144"/>
        <c:crosses val="autoZero"/>
        <c:auto val="1"/>
        <c:lblAlgn val="ctr"/>
        <c:lblOffset val="100"/>
        <c:noMultiLvlLbl val="0"/>
      </c:catAx>
      <c:valAx>
        <c:axId val="183674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74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600">
                <a:latin typeface="Arial Narrow" panose="020B0606020202030204" pitchFamily="34" charset="0"/>
              </a:rPr>
              <a:t>По сумме подписанных ДГ, тенге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 anchorCtr="0"/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Лист4!$A$16:$A$21</c:f>
              <c:strCache>
                <c:ptCount val="6"/>
                <c:pt idx="0">
                  <c:v>Алматинская область</c:v>
                </c:pt>
                <c:pt idx="1">
                  <c:v>Карагандинская область</c:v>
                </c:pt>
                <c:pt idx="2">
                  <c:v>г.Нур-Султан</c:v>
                </c:pt>
                <c:pt idx="3">
                  <c:v>Жамбылская область</c:v>
                </c:pt>
                <c:pt idx="4">
                  <c:v>Павлодарская область</c:v>
                </c:pt>
                <c:pt idx="5">
                  <c:v>г.Алматы</c:v>
                </c:pt>
              </c:strCache>
            </c:strRef>
          </c:cat>
          <c:val>
            <c:numRef>
              <c:f>Лист4!$B$16:$B$21</c:f>
              <c:numCache>
                <c:formatCode>_-* #\ ##0_р_._-;\-* #\ ##0_р_._-;_-* "-"??_р_._-;_-@_-</c:formatCode>
                <c:ptCount val="6"/>
                <c:pt idx="0">
                  <c:v>2500000</c:v>
                </c:pt>
                <c:pt idx="1">
                  <c:v>40640400</c:v>
                </c:pt>
                <c:pt idx="2">
                  <c:v>81449800</c:v>
                </c:pt>
                <c:pt idx="3">
                  <c:v>133114570</c:v>
                </c:pt>
                <c:pt idx="4">
                  <c:v>175000000</c:v>
                </c:pt>
                <c:pt idx="5">
                  <c:v>507135498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50128"/>
        <c:axId val="1836738160"/>
      </c:barChart>
      <c:catAx>
        <c:axId val="1836750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 anchorCtr="0"/>
          <a:lstStyle/>
          <a:p>
            <a:pPr>
              <a:defRPr sz="900" b="0"/>
            </a:pPr>
            <a:endParaRPr lang="ru-RU"/>
          </a:p>
        </c:txPr>
        <c:crossAx val="1836738160"/>
        <c:crosses val="autoZero"/>
        <c:auto val="1"/>
        <c:lblAlgn val="ctr"/>
        <c:lblOffset val="100"/>
        <c:noMultiLvlLbl val="0"/>
      </c:catAx>
      <c:valAx>
        <c:axId val="1836738160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36750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количеству подписанных ДГ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Лист5.!$B$3:$B$10</c:f>
              <c:strCache>
                <c:ptCount val="8"/>
                <c:pt idx="0">
                  <c:v>АО "Евразийский банк"</c:v>
                </c:pt>
                <c:pt idx="1">
                  <c:v>АО "ForteBank"</c:v>
                </c:pt>
                <c:pt idx="2">
                  <c:v>АО "АТФБанк"</c:v>
                </c:pt>
                <c:pt idx="3">
                  <c:v>АО "Банк ЦентрКредит"</c:v>
                </c:pt>
                <c:pt idx="4">
                  <c:v>АО "Народный Банк Казахастана"</c:v>
                </c:pt>
                <c:pt idx="5">
                  <c:v>ДБ АО "Банк ВТБ Казахстан"</c:v>
                </c:pt>
                <c:pt idx="6">
                  <c:v>АО ДБ "Альфа Банк"</c:v>
                </c:pt>
                <c:pt idx="7">
                  <c:v>ДБ АО "Сбербанк"</c:v>
                </c:pt>
              </c:strCache>
            </c:strRef>
          </c:cat>
          <c:val>
            <c:numRef>
              <c:f>Лист5.!$C$3:$C$10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6746320"/>
        <c:axId val="1836739792"/>
      </c:barChart>
      <c:catAx>
        <c:axId val="183674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6739792"/>
        <c:crosses val="autoZero"/>
        <c:auto val="1"/>
        <c:lblAlgn val="ctr"/>
        <c:lblOffset val="100"/>
        <c:noMultiLvlLbl val="0"/>
      </c:catAx>
      <c:valAx>
        <c:axId val="1836739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746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 сумме подписанных,ДГ тенге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2928827558527013"/>
          <c:y val="0.12184024446624987"/>
          <c:w val="0.65053840100973293"/>
          <c:h val="0.833020878985980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Лист5.!$L$3:$L$10</c:f>
              <c:strCache>
                <c:ptCount val="8"/>
                <c:pt idx="0">
                  <c:v>АО "ForteBank"</c:v>
                </c:pt>
                <c:pt idx="1">
                  <c:v>АО "Банк ЦентрКредит"</c:v>
                </c:pt>
                <c:pt idx="2">
                  <c:v>АО "Народный Банк Казахастана"</c:v>
                </c:pt>
                <c:pt idx="3">
                  <c:v>АО "Евразийский банк"</c:v>
                </c:pt>
                <c:pt idx="4">
                  <c:v>ДБ АО "Сбербанк"</c:v>
                </c:pt>
                <c:pt idx="5">
                  <c:v>ДБ АО "Банк ВТБ Казахстан"</c:v>
                </c:pt>
                <c:pt idx="6">
                  <c:v>АО "АТФБанк"</c:v>
                </c:pt>
                <c:pt idx="7">
                  <c:v>АО ДБ "Альфа Банк"</c:v>
                </c:pt>
              </c:strCache>
            </c:strRef>
          </c:cat>
          <c:val>
            <c:numRef>
              <c:f>Лист5.!$M$3:$M$10</c:f>
              <c:numCache>
                <c:formatCode>_-* #\ ##0_р_._-;\-* #\ ##0_р_._-;_-* "-"??_р_._-;_-@_-</c:formatCode>
                <c:ptCount val="8"/>
                <c:pt idx="0">
                  <c:v>6221012</c:v>
                </c:pt>
                <c:pt idx="1">
                  <c:v>43114570</c:v>
                </c:pt>
                <c:pt idx="2">
                  <c:v>61140400</c:v>
                </c:pt>
                <c:pt idx="3">
                  <c:v>90000000</c:v>
                </c:pt>
                <c:pt idx="4">
                  <c:v>98690286</c:v>
                </c:pt>
                <c:pt idx="5">
                  <c:v>152500000</c:v>
                </c:pt>
                <c:pt idx="6">
                  <c:v>175000000</c:v>
                </c:pt>
                <c:pt idx="7">
                  <c:v>313174000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36749040"/>
        <c:axId val="1836746864"/>
      </c:barChart>
      <c:catAx>
        <c:axId val="1836749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6746864"/>
        <c:crosses val="autoZero"/>
        <c:auto val="1"/>
        <c:lblAlgn val="ctr"/>
        <c:lblOffset val="100"/>
        <c:noMultiLvlLbl val="0"/>
      </c:catAx>
      <c:valAx>
        <c:axId val="1836746864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836749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По количеству одобренных  ДГ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'Одобренные РФ 2020г.'!$A$3:$A$6</c:f>
              <c:strCache>
                <c:ptCount val="4"/>
                <c:pt idx="0">
                  <c:v>г.Нур-Султан</c:v>
                </c:pt>
                <c:pt idx="1">
                  <c:v>Карагандинская область</c:v>
                </c:pt>
                <c:pt idx="2">
                  <c:v>Актюбинская область</c:v>
                </c:pt>
                <c:pt idx="3">
                  <c:v>г.Алматы</c:v>
                </c:pt>
              </c:strCache>
            </c:strRef>
          </c:cat>
          <c:val>
            <c:numRef>
              <c:f>'Одобренные РФ 2020г.'!$B$3:$B$6</c:f>
              <c:numCache>
                <c:formatCode>#,##0</c:formatCode>
                <c:ptCount val="4"/>
                <c:pt idx="0" formatCode="General">
                  <c:v>1</c:v>
                </c:pt>
                <c:pt idx="1">
                  <c:v>1</c:v>
                </c:pt>
                <c:pt idx="2" formatCode="General">
                  <c:v>5</c:v>
                </c:pt>
                <c:pt idx="3" formatCode="General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6744688"/>
        <c:axId val="1836735984"/>
      </c:barChart>
      <c:catAx>
        <c:axId val="1836744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836735984"/>
        <c:crosses val="autoZero"/>
        <c:auto val="1"/>
        <c:lblAlgn val="ctr"/>
        <c:lblOffset val="100"/>
        <c:noMultiLvlLbl val="0"/>
      </c:catAx>
      <c:valAx>
        <c:axId val="183673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744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E20FD6-00B6-4132-AA08-257978D53BAB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E0AB4C-F780-4EF6-B3D7-7FE1BFA0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C9E22-3224-479A-AA4C-AA38CDC89450}" type="datetimeFigureOut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3" tIns="46237" rIns="92473" bIns="462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19725" cy="4457700"/>
          </a:xfrm>
          <a:prstGeom prst="rect">
            <a:avLst/>
          </a:prstGeom>
        </p:spPr>
        <p:txBody>
          <a:bodyPr vert="horz" lIns="92473" tIns="46237" rIns="92473" bIns="462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530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717E4-8E84-4238-B6BF-938E98B41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6" b="51704"/>
          <a:stretch>
            <a:fillRect/>
          </a:stretch>
        </p:blipFill>
        <p:spPr bwMode="auto">
          <a:xfrm>
            <a:off x="5791200" y="0"/>
            <a:ext cx="3352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5"/>
          <a:stretch>
            <a:fillRect/>
          </a:stretch>
        </p:blipFill>
        <p:spPr bwMode="auto">
          <a:xfrm>
            <a:off x="0" y="-3175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D8E0-2DDE-42F1-B101-364A999E7F6F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96F5-D6EF-4F18-B014-B2F0772C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7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24A-FA32-456C-9912-E19DC7C17B40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10E2-7AFB-4622-BB57-8CED3936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6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0820-EB5A-42BD-A9F8-F3CACC9AE6DC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1DF2-235D-4C14-81CD-43E2C46F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1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824E-CE0B-4255-8F2E-BE6A21386B2D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EC59-E0D7-4C38-A398-A4CF762F9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847-F06C-43F4-9AD5-B351FB38059C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C2E5-4028-47B7-AF77-3536B069A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0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E4B03-241E-4DDA-93BC-DAF72D46234A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6608-3802-40B4-9595-5EF9FA2A8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1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A90C6-59AE-403C-8906-6F940FB8FE1C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5FAA-7584-4575-BD6C-D94C43C9B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591E-DFE4-4274-9760-E0C5A20D4306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1F97-8232-4ABA-8DE9-450CCEF3B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5A12-E6D8-4143-A996-AAEF1A6A888B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7140-10B0-4EC1-8D57-7E87465C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DC7-D9FC-4A41-85C5-FE4434686C60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B46E-ED5A-45F1-968B-BC3C1AF73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0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59E2-888A-48C6-9F1F-3164E92189A9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B2F3-1B49-4EC0-B982-871DADF2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04863" y="206375"/>
            <a:ext cx="4464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08701B-72B6-4FF1-AF1B-0FCEA1008B20}" type="datetime1">
              <a:rPr lang="ru-RU"/>
              <a:pPr>
                <a:defRPr/>
              </a:pPr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1F8884-EA61-4932-AA6E-2C6DB90F4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/>
          </p:nvPr>
        </p:nvSpPr>
        <p:spPr>
          <a:xfrm>
            <a:off x="4883150" y="2489200"/>
            <a:ext cx="4175125" cy="1150938"/>
          </a:xfrm>
        </p:spPr>
        <p:txBody>
          <a:bodyPr lIns="72000" rIns="72000"/>
          <a:lstStyle/>
          <a:p>
            <a:pPr algn="ctr" eaLnBrk="1" hangingPunct="1"/>
            <a:r>
              <a:rPr lang="ru-RU" altLang="ru-RU" sz="2000" smtClean="0"/>
              <a:t>Программа гарантирования </a:t>
            </a:r>
            <a:br>
              <a:rPr lang="ru-RU" altLang="ru-RU" sz="2000" smtClean="0"/>
            </a:br>
            <a:r>
              <a:rPr lang="ru-RU" altLang="ru-RU" sz="2000" smtClean="0"/>
              <a:t>«ДАМУ-ОПТИМА»</a:t>
            </a:r>
            <a:r>
              <a:rPr lang="ru-RU" altLang="en-US" sz="2000" smtClean="0"/>
              <a:t/>
            </a:r>
            <a:br>
              <a:rPr lang="ru-RU" altLang="en-US" sz="2000" smtClean="0"/>
            </a:br>
            <a:endParaRPr lang="ru-RU" altLang="en-US" sz="2000" smtClean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05438" y="4443413"/>
            <a:ext cx="3168650" cy="360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smtClean="0"/>
              <a:t>2021 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E9B5-C9D3-4B66-9AC6-0D672C4F8EE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4464050" cy="709613"/>
          </a:xfrm>
        </p:spPr>
        <p:txBody>
          <a:bodyPr/>
          <a:lstStyle/>
          <a:p>
            <a:pPr eaLnBrk="1" hangingPunct="1"/>
            <a:r>
              <a:rPr lang="ru-RU" altLang="en-US" smtClean="0">
                <a:cs typeface="Arial" panose="020B0604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59072"/>
              </p:ext>
            </p:extLst>
          </p:nvPr>
        </p:nvGraphicFramePr>
        <p:xfrm>
          <a:off x="179388" y="1347788"/>
          <a:ext cx="8702675" cy="96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669">
                  <a:extLst>
                    <a:ext uri="{9D8B030D-6E8A-4147-A177-3AD203B41FA5}"/>
                  </a:extLst>
                </a:gridCol>
                <a:gridCol w="1377998">
                  <a:extLst>
                    <a:ext uri="{9D8B030D-6E8A-4147-A177-3AD203B41FA5}"/>
                  </a:extLst>
                </a:gridCol>
                <a:gridCol w="2393076">
                  <a:extLst>
                    <a:ext uri="{9D8B030D-6E8A-4147-A177-3AD203B41FA5}"/>
                  </a:extLst>
                </a:gridCol>
                <a:gridCol w="2755932">
                  <a:extLst>
                    <a:ext uri="{9D8B030D-6E8A-4147-A177-3AD203B41FA5}"/>
                  </a:extLst>
                </a:gridCol>
              </a:tblGrid>
              <a:tr h="52430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заключенных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заключенных гарантий, </a:t>
                      </a:r>
                      <a:r>
                        <a:rPr lang="ru-RU" sz="800" dirty="0" smtClean="0"/>
                        <a:t>млрд</a:t>
                      </a:r>
                      <a:r>
                        <a:rPr lang="ru-RU" sz="800" baseline="0" dirty="0" smtClean="0"/>
                        <a:t>. тенге</a:t>
                      </a:r>
                      <a:endParaRPr lang="ru-RU" sz="800" dirty="0"/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  <a:tr h="439306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716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701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41,9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19,3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89" name="TextBox 8"/>
          <p:cNvSpPr txBox="1">
            <a:spLocks noChangeArrowheads="1"/>
          </p:cNvSpPr>
          <p:nvPr/>
        </p:nvSpPr>
        <p:spPr bwMode="auto">
          <a:xfrm>
            <a:off x="6996113" y="773113"/>
            <a:ext cx="2160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</a:t>
            </a:r>
            <a:r>
              <a:rPr lang="ru-RU" altLang="en-US" sz="800" b="1" dirty="0" smtClean="0"/>
              <a:t>01.05.2021г</a:t>
            </a:r>
            <a:r>
              <a:rPr lang="ru-RU" altLang="en-US" sz="800" b="1" dirty="0"/>
              <a:t>.</a:t>
            </a:r>
          </a:p>
        </p:txBody>
      </p:sp>
      <p:sp>
        <p:nvSpPr>
          <p:cNvPr id="7190" name="TextBox 12"/>
          <p:cNvSpPr txBox="1">
            <a:spLocks noChangeArrowheads="1"/>
          </p:cNvSpPr>
          <p:nvPr/>
        </p:nvSpPr>
        <p:spPr bwMode="auto">
          <a:xfrm>
            <a:off x="1692275" y="942975"/>
            <a:ext cx="5540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/>
              <a:t>итого по инструменту гарантирование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8588" y="233363"/>
            <a:ext cx="431800" cy="647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20872"/>
              </p:ext>
            </p:extLst>
          </p:nvPr>
        </p:nvGraphicFramePr>
        <p:xfrm>
          <a:off x="250825" y="2994025"/>
          <a:ext cx="8631238" cy="989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82">
                  <a:extLst>
                    <a:ext uri="{9D8B030D-6E8A-4147-A177-3AD203B41FA5}"/>
                  </a:extLst>
                </a:gridCol>
                <a:gridCol w="1512277">
                  <a:extLst>
                    <a:ext uri="{9D8B030D-6E8A-4147-A177-3AD203B41FA5}"/>
                  </a:extLst>
                </a:gridCol>
                <a:gridCol w="2304422">
                  <a:extLst>
                    <a:ext uri="{9D8B030D-6E8A-4147-A177-3AD203B41FA5}"/>
                  </a:extLst>
                </a:gridCol>
                <a:gridCol w="2726157">
                  <a:extLst>
                    <a:ext uri="{9D8B030D-6E8A-4147-A177-3AD203B41FA5}"/>
                  </a:extLst>
                </a:gridCol>
              </a:tblGrid>
              <a:tr h="58608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Одобрено Фондом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Подписано ДГ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 сумма кредитов, млрд.</a:t>
                      </a:r>
                      <a:r>
                        <a:rPr lang="ru-RU" sz="800" baseline="0" dirty="0" smtClean="0"/>
                        <a:t>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Сумма</a:t>
                      </a:r>
                      <a:r>
                        <a:rPr lang="ru-RU" sz="800" baseline="0" dirty="0" smtClean="0"/>
                        <a:t> гарантий, млн. тенге</a:t>
                      </a:r>
                      <a:endParaRPr lang="ru-RU" sz="800" dirty="0"/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  <a:tr h="402932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34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19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</a:rPr>
                        <a:t>2,2</a:t>
                      </a:r>
                      <a:endParaRPr lang="ru-RU" sz="800" b="1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09" name="Прямоугольник 12"/>
          <p:cNvSpPr>
            <a:spLocks noChangeArrowheads="1"/>
          </p:cNvSpPr>
          <p:nvPr/>
        </p:nvSpPr>
        <p:spPr bwMode="auto">
          <a:xfrm>
            <a:off x="1763713" y="2679700"/>
            <a:ext cx="4032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rgbClr val="000000"/>
                </a:solidFill>
              </a:rPr>
              <a:t>итого по инструменту гарантирование</a:t>
            </a:r>
          </a:p>
        </p:txBody>
      </p:sp>
      <p:sp>
        <p:nvSpPr>
          <p:cNvPr id="7210" name="Прямоугольник 13"/>
          <p:cNvSpPr>
            <a:spLocks noChangeArrowheads="1"/>
          </p:cNvSpPr>
          <p:nvPr/>
        </p:nvSpPr>
        <p:spPr bwMode="auto">
          <a:xfrm>
            <a:off x="6443663" y="2500313"/>
            <a:ext cx="23764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с 01.01.2021г.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4.202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</a:t>
            </a:r>
            <a:endParaRPr lang="ru-RU" alt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51926-B416-45F5-A4D9-65CF47B65F1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0"/>
            <a:ext cx="687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j-lt"/>
              </a:rPr>
            </a:br>
            <a:r>
              <a:rPr lang="ru-RU" altLang="ru-RU" sz="2000" b="1" dirty="0">
                <a:latin typeface="+mj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ru-RU" altLang="ru-RU" sz="2000" b="1" dirty="0">
                <a:latin typeface="+mj-lt"/>
              </a:rPr>
              <a:t>подписанным ДГ </a:t>
            </a:r>
            <a:endParaRPr lang="ru-RU" altLang="ru-RU" sz="2000" b="1" dirty="0" smtClean="0"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j-lt"/>
              </a:rPr>
              <a:t>(</a:t>
            </a:r>
            <a:r>
              <a:rPr lang="ru-RU" altLang="ru-RU" sz="2000" b="1" dirty="0">
                <a:latin typeface="+mj-lt"/>
              </a:rPr>
              <a:t>в разрезе регионов)</a:t>
            </a: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468313" y="4156075"/>
            <a:ext cx="8572500" cy="43338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 smtClean="0">
                <a:cs typeface="Times New Roman" pitchFamily="18" charset="0"/>
              </a:rPr>
              <a:t>701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 smtClean="0">
                <a:cs typeface="Times New Roman" pitchFamily="18" charset="0"/>
              </a:rPr>
              <a:t>40,4</a:t>
            </a:r>
            <a:r>
              <a:rPr lang="ru-RU" sz="1100" dirty="0" smtClean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млрд</a:t>
            </a:r>
            <a:r>
              <a:rPr lang="ru-RU" sz="1100" b="1" dirty="0">
                <a:cs typeface="Times New Roman" pitchFamily="18" charset="0"/>
              </a:rPr>
              <a:t>. тенге  </a:t>
            </a:r>
            <a:r>
              <a:rPr lang="ru-RU" sz="1100" dirty="0"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18,6 </a:t>
            </a:r>
            <a:r>
              <a:rPr lang="ru-RU" sz="1100" b="1" dirty="0">
                <a:cs typeface="Times New Roman" pitchFamily="18" charset="0"/>
              </a:rPr>
              <a:t>млрд. тенге.  </a:t>
            </a: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7019925" y="0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за период с 2016г.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/>
              <a:t>5</a:t>
            </a:r>
            <a:r>
              <a:rPr lang="ru-RU" altLang="en-US" sz="800" b="1" dirty="0" smtClean="0"/>
              <a:t>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895656"/>
              </p:ext>
            </p:extLst>
          </p:nvPr>
        </p:nvGraphicFramePr>
        <p:xfrm>
          <a:off x="-113786" y="896336"/>
          <a:ext cx="4701085" cy="332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119679"/>
              </p:ext>
            </p:extLst>
          </p:nvPr>
        </p:nvGraphicFramePr>
        <p:xfrm>
          <a:off x="4431510" y="896336"/>
          <a:ext cx="4712490" cy="327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6E76A-6297-4061-B43A-348E5D0C01B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71550" y="-1905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latin typeface="+mn-lt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latin typeface="+mn-lt"/>
              </a:rPr>
              <a:t>подписанным </a:t>
            </a:r>
            <a:r>
              <a:rPr lang="ru-RU" altLang="ru-RU" sz="2000" b="1" dirty="0" smtClean="0">
                <a:latin typeface="+mn-lt"/>
              </a:rPr>
              <a:t>ДГ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 smtClean="0">
                <a:latin typeface="+mn-lt"/>
              </a:rPr>
              <a:t>(</a:t>
            </a:r>
            <a:r>
              <a:rPr lang="ru-RU" altLang="ru-RU" sz="2000" b="1" dirty="0">
                <a:latin typeface="+mn-lt"/>
              </a:rPr>
              <a:t>в разрезе БВУ)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470400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АО «</a:t>
            </a:r>
            <a:r>
              <a:rPr lang="ru-RU" sz="1100" dirty="0" err="1">
                <a:cs typeface="Times New Roman" pitchFamily="18" charset="0"/>
              </a:rPr>
              <a:t>АТФБанк</a:t>
            </a:r>
            <a:r>
              <a:rPr lang="ru-RU" sz="1100" dirty="0">
                <a:cs typeface="Times New Roman" pitchFamily="18" charset="0"/>
              </a:rPr>
              <a:t>»</a:t>
            </a:r>
            <a:r>
              <a:rPr lang="ru-RU" sz="1100" b="1" dirty="0">
                <a:cs typeface="Times New Roman" pitchFamily="18" charset="0"/>
              </a:rPr>
              <a:t> , 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</a:t>
            </a:r>
            <a:r>
              <a:rPr lang="ru-RU" sz="1100" dirty="0"/>
              <a:t> </a:t>
            </a:r>
            <a:r>
              <a:rPr lang="ru-RU" sz="1100" dirty="0">
                <a:cs typeface="Times New Roman" pitchFamily="18" charset="0"/>
              </a:rPr>
              <a:t>ДБ </a:t>
            </a:r>
            <a:r>
              <a:rPr lang="ru-RU" sz="1100" dirty="0"/>
              <a:t>АО «Сбербанк»,</a:t>
            </a:r>
            <a:r>
              <a:rPr lang="kk-KZ" sz="1100" dirty="0"/>
              <a:t>АО </a:t>
            </a:r>
            <a:r>
              <a:rPr lang="ru-RU" sz="1100" dirty="0"/>
              <a:t>«</a:t>
            </a:r>
            <a:r>
              <a:rPr lang="ru-RU" sz="1100" dirty="0" err="1"/>
              <a:t>АТФБанк</a:t>
            </a:r>
            <a:r>
              <a:rPr lang="ru-RU" sz="1100" dirty="0"/>
              <a:t>»</a:t>
            </a:r>
          </a:p>
        </p:txBody>
      </p:sp>
      <p:sp>
        <p:nvSpPr>
          <p:cNvPr id="9222" name="Прямоугольник 9"/>
          <p:cNvSpPr>
            <a:spLocks noChangeArrowheads="1"/>
          </p:cNvSpPr>
          <p:nvPr/>
        </p:nvSpPr>
        <p:spPr bwMode="auto">
          <a:xfrm>
            <a:off x="7019925" y="0"/>
            <a:ext cx="2295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000" b="1" dirty="0"/>
              <a:t>с 01.01 по 01.</a:t>
            </a:r>
            <a:r>
              <a:rPr lang="en-US" altLang="en-US" sz="1000" b="1" dirty="0" smtClean="0"/>
              <a:t>0</a:t>
            </a:r>
            <a:r>
              <a:rPr lang="ru-RU" altLang="en-US" sz="1000" b="1" dirty="0"/>
              <a:t>5</a:t>
            </a:r>
            <a:r>
              <a:rPr lang="ru-RU" altLang="en-US" sz="1000" b="1" dirty="0" smtClean="0"/>
              <a:t>.202</a:t>
            </a:r>
            <a:r>
              <a:rPr lang="en-US" altLang="en-US" sz="1000" b="1" dirty="0"/>
              <a:t>1</a:t>
            </a:r>
            <a:r>
              <a:rPr lang="ru-RU" altLang="en-US" sz="10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236386"/>
              </p:ext>
            </p:extLst>
          </p:nvPr>
        </p:nvGraphicFramePr>
        <p:xfrm>
          <a:off x="179512" y="987574"/>
          <a:ext cx="4181628" cy="357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885225"/>
              </p:ext>
            </p:extLst>
          </p:nvPr>
        </p:nvGraphicFramePr>
        <p:xfrm>
          <a:off x="4644008" y="820738"/>
          <a:ext cx="4324350" cy="357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6661D-E57F-443F-835D-C61DB7D426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Заголовок 1"/>
          <p:cNvSpPr txBox="1">
            <a:spLocks/>
          </p:cNvSpPr>
          <p:nvPr/>
        </p:nvSpPr>
        <p:spPr bwMode="auto">
          <a:xfrm>
            <a:off x="971550" y="0"/>
            <a:ext cx="6408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2000" b="1">
                <a:solidFill>
                  <a:srgbClr val="0070C0"/>
                </a:solidFill>
              </a:rPr>
            </a:br>
            <a:r>
              <a:rPr lang="ru-RU" altLang="ru-RU" sz="2000" b="1"/>
              <a:t>информация по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  <a:r>
              <a:rPr lang="ru-RU" altLang="ru-RU" sz="2000" b="1"/>
              <a:t>подписанным ДГ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(в разрезе регионов )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23850" y="4208463"/>
            <a:ext cx="8572500" cy="5937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– г. Алматы, </a:t>
            </a:r>
            <a:r>
              <a:rPr lang="ru-RU" sz="1100" dirty="0" err="1" smtClean="0">
                <a:cs typeface="Times New Roman" pitchFamily="18" charset="0"/>
              </a:rPr>
              <a:t>г.Нур</a:t>
            </a:r>
            <a:r>
              <a:rPr lang="ru-RU" sz="1100" dirty="0" smtClean="0">
                <a:cs typeface="Times New Roman" pitchFamily="18" charset="0"/>
              </a:rPr>
              <a:t>-Султан</a:t>
            </a:r>
            <a:endParaRPr lang="ru-RU" sz="1100" dirty="0">
              <a:cs typeface="Times New Roman" pitchFamily="18" charset="0"/>
            </a:endParaRP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 </a:t>
            </a:r>
            <a:r>
              <a:rPr lang="ru-RU" sz="1100" dirty="0">
                <a:cs typeface="Times New Roman" pitchFamily="18" charset="0"/>
              </a:rPr>
              <a:t>–</a:t>
            </a:r>
            <a:r>
              <a:rPr lang="ru-RU" sz="1100" dirty="0" err="1" smtClean="0">
                <a:cs typeface="Times New Roman" pitchFamily="18" charset="0"/>
              </a:rPr>
              <a:t>г.Алматы</a:t>
            </a:r>
            <a:r>
              <a:rPr lang="ru-RU" sz="1100" dirty="0" smtClean="0">
                <a:cs typeface="Times New Roman" pitchFamily="18" charset="0"/>
              </a:rPr>
              <a:t>, Павлодарская  область</a:t>
            </a:r>
            <a:endParaRPr lang="ru-RU" sz="1100" dirty="0"/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7110413" y="26988"/>
            <a:ext cx="13564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5.202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329504"/>
              </p:ext>
            </p:extLst>
          </p:nvPr>
        </p:nvGraphicFramePr>
        <p:xfrm>
          <a:off x="179512" y="1029092"/>
          <a:ext cx="3496022" cy="304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61306"/>
              </p:ext>
            </p:extLst>
          </p:nvPr>
        </p:nvGraphicFramePr>
        <p:xfrm>
          <a:off x="4404562" y="915988"/>
          <a:ext cx="4526657" cy="326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472DE-91BF-458D-9EA4-0C634B5BB73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Заголовок 1"/>
          <p:cNvSpPr txBox="1">
            <a:spLocks/>
          </p:cNvSpPr>
          <p:nvPr/>
        </p:nvSpPr>
        <p:spPr bwMode="auto">
          <a:xfrm>
            <a:off x="971550" y="0"/>
            <a:ext cx="6500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b="1" dirty="0">
                <a:solidFill>
                  <a:srgbClr val="0070C0"/>
                </a:solidFill>
              </a:rPr>
            </a:br>
            <a:r>
              <a:rPr lang="ru-RU" altLang="ru-RU" sz="1900" b="1" dirty="0"/>
              <a:t>информация по</a:t>
            </a:r>
            <a:r>
              <a:rPr lang="ru-RU" altLang="ru-RU" sz="1900" b="1" dirty="0">
                <a:solidFill>
                  <a:srgbClr val="0070C0"/>
                </a:solidFill>
              </a:rPr>
              <a:t> </a:t>
            </a:r>
            <a:r>
              <a:rPr lang="ru-RU" altLang="ru-RU" sz="1900" b="1" dirty="0"/>
              <a:t>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dirty="0"/>
              <a:t>(в разрезе БВУ)</a:t>
            </a:r>
          </a:p>
        </p:txBody>
      </p:sp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767513" y="15875"/>
            <a:ext cx="1643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с 01.01.2020г. по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5.202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8313" y="4116388"/>
            <a:ext cx="8499475" cy="75882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cs typeface="Times New Roman" pitchFamily="18" charset="0"/>
              </a:rPr>
              <a:t>по кол-ву</a:t>
            </a:r>
            <a:r>
              <a:rPr lang="ru-RU" sz="1100" dirty="0">
                <a:cs typeface="Times New Roman" pitchFamily="18" charset="0"/>
              </a:rPr>
              <a:t> </a:t>
            </a:r>
            <a:r>
              <a:rPr lang="ru-RU" sz="1100" dirty="0" smtClean="0">
                <a:cs typeface="Times New Roman" pitchFamily="18" charset="0"/>
              </a:rPr>
              <a:t>–ДБ АО </a:t>
            </a:r>
            <a:r>
              <a:rPr lang="ru-RU" sz="1100" dirty="0" smtClean="0"/>
              <a:t>«</a:t>
            </a:r>
            <a:r>
              <a:rPr lang="ru-RU" sz="1100" dirty="0"/>
              <a:t>Сбербанк</a:t>
            </a:r>
            <a:r>
              <a:rPr lang="ru-RU" sz="1100" dirty="0" smtClean="0"/>
              <a:t>», АО ДБ «Альфа Банк» </a:t>
            </a:r>
            <a:endParaRPr lang="ru-RU" sz="1100" dirty="0"/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cs typeface="Times New Roman" pitchFamily="18" charset="0"/>
              </a:rPr>
              <a:t>по сумме-</a:t>
            </a:r>
            <a:r>
              <a:rPr lang="ru-RU" sz="1100" dirty="0">
                <a:solidFill>
                  <a:prstClr val="black"/>
                </a:solidFill>
              </a:rPr>
              <a:t>АО ДБ «</a:t>
            </a:r>
            <a:r>
              <a:rPr lang="kk-KZ" sz="1100" dirty="0">
                <a:solidFill>
                  <a:prstClr val="black"/>
                </a:solidFill>
              </a:rPr>
              <a:t>Альфа Банк</a:t>
            </a:r>
            <a:r>
              <a:rPr lang="ru-RU" sz="1100" dirty="0">
                <a:solidFill>
                  <a:prstClr val="black"/>
                </a:solidFill>
              </a:rPr>
              <a:t>», </a:t>
            </a:r>
            <a:r>
              <a:rPr lang="ru-RU" sz="1100" dirty="0" smtClean="0">
                <a:solidFill>
                  <a:prstClr val="black"/>
                </a:solidFill>
              </a:rPr>
              <a:t>АО «</a:t>
            </a:r>
            <a:r>
              <a:rPr lang="ru-RU" sz="1100" dirty="0" err="1" smtClean="0">
                <a:solidFill>
                  <a:prstClr val="black"/>
                </a:solidFill>
              </a:rPr>
              <a:t>АТФБанк</a:t>
            </a:r>
            <a:r>
              <a:rPr lang="ru-RU" sz="1100" dirty="0" smtClean="0">
                <a:solidFill>
                  <a:prstClr val="black"/>
                </a:solidFill>
              </a:rPr>
              <a:t>» </a:t>
            </a:r>
            <a:endParaRPr lang="ru-RU" sz="11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051429"/>
              </p:ext>
            </p:extLst>
          </p:nvPr>
        </p:nvGraphicFramePr>
        <p:xfrm>
          <a:off x="117500" y="1138935"/>
          <a:ext cx="4104456" cy="275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779145"/>
              </p:ext>
            </p:extLst>
          </p:nvPr>
        </p:nvGraphicFramePr>
        <p:xfrm>
          <a:off x="4233863" y="1108695"/>
          <a:ext cx="4733925" cy="281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69820-6279-478E-B831-69817FEC08F7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6064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33972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1900" smtClean="0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900" smtClean="0">
                <a:solidFill>
                  <a:srgbClr val="0070C0"/>
                </a:solidFill>
              </a:rPr>
            </a:br>
            <a:r>
              <a:rPr lang="ru-RU" altLang="ru-RU" sz="1900" smtClean="0"/>
              <a:t>Одобренные, но не подписанные </a:t>
            </a:r>
            <a:br>
              <a:rPr lang="ru-RU" altLang="ru-RU" sz="1900" smtClean="0"/>
            </a:br>
            <a:r>
              <a:rPr lang="ru-RU" altLang="ru-RU" sz="1900" smtClean="0"/>
              <a:t>в разрезе регионов</a:t>
            </a:r>
            <a:br>
              <a:rPr lang="ru-RU" altLang="ru-RU" sz="1900" smtClean="0"/>
            </a:br>
            <a:endParaRPr lang="ru-RU" altLang="ru-RU" sz="1900" smtClean="0"/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732588" y="0"/>
            <a:ext cx="2087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5.202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323850" y="4329113"/>
            <a:ext cx="8572500" cy="433387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cs typeface="Times New Roman" pitchFamily="18" charset="0"/>
              </a:rPr>
              <a:t>Итого по гарантированию на 01.</a:t>
            </a:r>
            <a:r>
              <a:rPr lang="en-US" sz="1100" dirty="0" smtClean="0">
                <a:cs typeface="Times New Roman" pitchFamily="18" charset="0"/>
              </a:rPr>
              <a:t>0</a:t>
            </a:r>
            <a:r>
              <a:rPr lang="ru-RU" sz="1100" dirty="0">
                <a:cs typeface="Times New Roman" pitchFamily="18" charset="0"/>
              </a:rPr>
              <a:t>5</a:t>
            </a:r>
            <a:r>
              <a:rPr lang="ru-RU" sz="1100" dirty="0" smtClean="0">
                <a:cs typeface="Times New Roman" pitchFamily="18" charset="0"/>
              </a:rPr>
              <a:t>.202</a:t>
            </a:r>
            <a:r>
              <a:rPr lang="en-US" sz="1100" dirty="0">
                <a:cs typeface="Times New Roman" pitchFamily="18" charset="0"/>
              </a:rPr>
              <a:t>1</a:t>
            </a:r>
            <a:r>
              <a:rPr lang="ru-RU" sz="1100" dirty="0">
                <a:cs typeface="Times New Roman" pitchFamily="18" charset="0"/>
              </a:rPr>
              <a:t> г. – </a:t>
            </a:r>
            <a:r>
              <a:rPr lang="ru-RU" sz="1100" dirty="0" smtClean="0">
                <a:cs typeface="Times New Roman" pitchFamily="18" charset="0"/>
              </a:rPr>
              <a:t>15</a:t>
            </a:r>
            <a:r>
              <a:rPr lang="ru-RU" sz="1100" b="1" dirty="0" smtClean="0">
                <a:cs typeface="Times New Roman" pitchFamily="18" charset="0"/>
              </a:rPr>
              <a:t> </a:t>
            </a:r>
            <a:r>
              <a:rPr lang="ru-RU" sz="1100" b="1" dirty="0">
                <a:cs typeface="Times New Roman" pitchFamily="18" charset="0"/>
              </a:rPr>
              <a:t>проектов на стадии подписания, </a:t>
            </a:r>
            <a:r>
              <a:rPr lang="ru-RU" sz="11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cs typeface="Times New Roman" pitchFamily="18" charset="0"/>
              </a:rPr>
              <a:t>1 </a:t>
            </a:r>
            <a:r>
              <a:rPr lang="ru-RU" sz="1100" b="1" dirty="0" smtClean="0">
                <a:cs typeface="Times New Roman" pitchFamily="18" charset="0"/>
              </a:rPr>
              <a:t>439  млн</a:t>
            </a:r>
            <a:r>
              <a:rPr lang="ru-RU" sz="1100" b="1" dirty="0">
                <a:cs typeface="Times New Roman" pitchFamily="18" charset="0"/>
              </a:rPr>
              <a:t>. тенге,</a:t>
            </a:r>
            <a:r>
              <a:rPr lang="ru-RU" sz="1100" dirty="0">
                <a:cs typeface="Times New Roman" pitchFamily="18" charset="0"/>
              </a:rPr>
              <a:t>сумма гарантии</a:t>
            </a:r>
            <a:r>
              <a:rPr lang="ru-RU" sz="1100" b="1" dirty="0">
                <a:cs typeface="Times New Roman" pitchFamily="18" charset="0"/>
              </a:rPr>
              <a:t> </a:t>
            </a:r>
            <a:r>
              <a:rPr lang="ru-RU" sz="1100" b="1" dirty="0" smtClean="0">
                <a:cs typeface="Times New Roman" pitchFamily="18" charset="0"/>
              </a:rPr>
              <a:t>637 </a:t>
            </a:r>
            <a:r>
              <a:rPr lang="ru-RU" sz="1100" b="1" dirty="0"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882207"/>
              </p:ext>
            </p:extLst>
          </p:nvPr>
        </p:nvGraphicFramePr>
        <p:xfrm>
          <a:off x="-180528" y="1036638"/>
          <a:ext cx="4707467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56265"/>
              </p:ext>
            </p:extLst>
          </p:nvPr>
        </p:nvGraphicFramePr>
        <p:xfrm>
          <a:off x="4242639" y="1024343"/>
          <a:ext cx="4901361" cy="329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5283-43D4-433A-BA37-E7E3A70D0B87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6" name="Прямоугольник 2"/>
          <p:cNvSpPr>
            <a:spLocks noChangeArrowheads="1"/>
          </p:cNvSpPr>
          <p:nvPr/>
        </p:nvSpPr>
        <p:spPr bwMode="auto">
          <a:xfrm>
            <a:off x="371475" y="106363"/>
            <a:ext cx="785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</a:rPr>
              <a:t>Гарантирование: </a:t>
            </a:r>
            <a:br>
              <a:rPr lang="ru-RU" altLang="ru-RU" sz="1800" b="1">
                <a:solidFill>
                  <a:srgbClr val="0070C0"/>
                </a:solidFill>
              </a:rPr>
            </a:br>
            <a:r>
              <a:rPr lang="ru-RU" altLang="ru-RU" sz="1800" b="1"/>
              <a:t>информация по</a:t>
            </a:r>
            <a:r>
              <a:rPr lang="ru-RU" altLang="ru-RU" sz="1800" b="1">
                <a:solidFill>
                  <a:srgbClr val="0070C0"/>
                </a:solidFill>
              </a:rPr>
              <a:t> </a:t>
            </a:r>
            <a:r>
              <a:rPr lang="ru-RU" altLang="ru-RU" sz="1800" b="1"/>
              <a:t>одобренным но не подписанным ДГ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 разрезе БВУ)</a:t>
            </a:r>
            <a:br>
              <a:rPr lang="ru-RU" altLang="ru-RU" sz="1800" b="1"/>
            </a:br>
            <a:r>
              <a:rPr lang="ru-RU" altLang="ru-RU" sz="1800" b="1"/>
              <a:t> </a:t>
            </a:r>
            <a:endParaRPr lang="ru-RU" altLang="ru-RU" sz="1800"/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6985000" y="269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800" b="1" dirty="0"/>
              <a:t>по состоянию на 01.</a:t>
            </a:r>
            <a:r>
              <a:rPr lang="en-US" altLang="en-US" sz="800" b="1" dirty="0" smtClean="0"/>
              <a:t>0</a:t>
            </a:r>
            <a:r>
              <a:rPr lang="ru-RU" altLang="en-US" sz="800" b="1" dirty="0" smtClean="0"/>
              <a:t>5.202</a:t>
            </a:r>
            <a:r>
              <a:rPr lang="en-US" altLang="en-US" sz="800" b="1" dirty="0"/>
              <a:t>1</a:t>
            </a:r>
            <a:r>
              <a:rPr lang="ru-RU" altLang="en-US" sz="800" b="1" dirty="0"/>
              <a:t>г.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0825" y="4292600"/>
            <a:ext cx="8642350" cy="65881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-АО ДБ Альфа-Банк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First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Heartland </a:t>
            </a:r>
            <a:r>
              <a:rPr lang="en-US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Jysan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 Bank</a:t>
            </a:r>
            <a:r>
              <a:rPr lang="en-US" sz="1100" dirty="0"/>
              <a:t> </a:t>
            </a:r>
            <a:r>
              <a:rPr lang="en-US" altLang="en-US" sz="11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1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АО </a:t>
            </a:r>
            <a:r>
              <a:rPr lang="ru-RU" altLang="en-US" sz="1100" dirty="0">
                <a:solidFill>
                  <a:srgbClr val="000000"/>
                </a:solidFill>
                <a:latin typeface="Century Gothic"/>
              </a:rPr>
              <a:t>ДБ «Альфа Банк</a:t>
            </a:r>
            <a:r>
              <a:rPr lang="ru-RU" altLang="en-US" sz="1100" dirty="0" smtClean="0">
                <a:solidFill>
                  <a:srgbClr val="000000"/>
                </a:solidFill>
                <a:latin typeface="Century Gothic"/>
              </a:rPr>
              <a:t>», ДБ АО «Сбербанк»</a:t>
            </a:r>
            <a:endParaRPr lang="ru-RU" altLang="en-US" sz="11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347485"/>
              </p:ext>
            </p:extLst>
          </p:nvPr>
        </p:nvGraphicFramePr>
        <p:xfrm>
          <a:off x="107504" y="1203598"/>
          <a:ext cx="385013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907694"/>
              </p:ext>
            </p:extLst>
          </p:nvPr>
        </p:nvGraphicFramePr>
        <p:xfrm>
          <a:off x="4391151" y="1102519"/>
          <a:ext cx="4429321" cy="309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768A5-2B43-4D0A-BDD8-0212FF07E233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555625"/>
            <a:ext cx="360363" cy="3603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827088" y="123825"/>
            <a:ext cx="74168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Гарантирование:</a:t>
            </a:r>
            <a:r>
              <a:rPr lang="en-US" altLang="ru-RU" sz="2000" b="1" dirty="0">
                <a:solidFill>
                  <a:srgbClr val="0070C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Профинансированные проекты банков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под Гарантию Фонда </a:t>
            </a:r>
            <a:br>
              <a:rPr lang="ru-RU" altLang="ru-RU" sz="2000" b="1" dirty="0">
                <a:solidFill>
                  <a:srgbClr val="0070C0"/>
                </a:solidFill>
              </a:rPr>
            </a:br>
            <a:endParaRPr lang="ru-RU" altLang="ru-RU" sz="2000" b="1" dirty="0"/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95288" y="4160838"/>
            <a:ext cx="8602662" cy="63341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000" b="1" dirty="0">
                <a:solidFill>
                  <a:schemeClr val="tx1"/>
                </a:solidFill>
                <a:cs typeface="Times New Roman" pitchFamily="18" charset="0"/>
              </a:rPr>
              <a:t>Одобрено Фондом: </a:t>
            </a:r>
            <a:r>
              <a:rPr lang="ru-RU" sz="1000" b="1" dirty="0" smtClean="0">
                <a:solidFill>
                  <a:schemeClr val="tx1"/>
                </a:solidFill>
                <a:cs typeface="Times New Roman" pitchFamily="18" charset="0"/>
              </a:rPr>
              <a:t>716</a:t>
            </a:r>
            <a:r>
              <a:rPr lang="ru-RU" sz="1000" b="1" dirty="0" smtClean="0">
                <a:cs typeface="Times New Roman" pitchFamily="18" charset="0"/>
              </a:rPr>
              <a:t>проектов </a:t>
            </a:r>
            <a:r>
              <a:rPr lang="ru-RU" sz="1000" dirty="0">
                <a:cs typeface="Times New Roman" pitchFamily="18" charset="0"/>
              </a:rPr>
              <a:t>на общую сумму кредитного портфеля  </a:t>
            </a:r>
            <a:r>
              <a:rPr lang="ru-RU" sz="1000" b="1" dirty="0" smtClean="0">
                <a:cs typeface="Times New Roman" pitchFamily="18" charset="0"/>
              </a:rPr>
              <a:t>41,9 </a:t>
            </a:r>
            <a:r>
              <a:rPr lang="ru-RU" sz="1000" b="1" dirty="0">
                <a:cs typeface="Times New Roman" pitchFamily="18" charset="0"/>
              </a:rPr>
              <a:t>млрд. тенге  </a:t>
            </a:r>
            <a:r>
              <a:rPr lang="ru-RU" sz="1000" dirty="0">
                <a:cs typeface="Times New Roman" pitchFamily="18" charset="0"/>
              </a:rPr>
              <a:t>из них сумма гарантии</a:t>
            </a:r>
            <a:r>
              <a:rPr lang="ru-RU" sz="1000" b="1" dirty="0">
                <a:cs typeface="Times New Roman" pitchFamily="18" charset="0"/>
              </a:rPr>
              <a:t> </a:t>
            </a:r>
            <a:r>
              <a:rPr lang="ru-RU" sz="1000" b="1" dirty="0" smtClean="0">
                <a:cs typeface="Times New Roman" pitchFamily="18" charset="0"/>
              </a:rPr>
              <a:t>19,3млрд</a:t>
            </a:r>
            <a:r>
              <a:rPr lang="ru-RU" sz="1000" b="1" dirty="0">
                <a:cs typeface="Times New Roman" pitchFamily="18" charset="0"/>
              </a:rPr>
              <a:t>. тенге.  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690765"/>
              </p:ext>
            </p:extLst>
          </p:nvPr>
        </p:nvGraphicFramePr>
        <p:xfrm>
          <a:off x="395288" y="700088"/>
          <a:ext cx="7950993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7357</TotalTime>
  <Words>414</Words>
  <Application>Microsoft Office PowerPoint</Application>
  <PresentationFormat>Экран (16:9)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Программа гарантирования  «ДАМУ-ОПТИМА» </vt:lpstr>
      <vt:lpstr>Гарантирование проектов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Гарантирование:  Одобренные, но не подписанные  в разрезе регионов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Динара Руслановна Кунанбаева</cp:lastModifiedBy>
  <cp:revision>873</cp:revision>
  <cp:lastPrinted>2020-02-11T07:16:18Z</cp:lastPrinted>
  <dcterms:created xsi:type="dcterms:W3CDTF">2017-09-15T07:18:06Z</dcterms:created>
  <dcterms:modified xsi:type="dcterms:W3CDTF">2021-05-11T08:27:43Z</dcterms:modified>
</cp:coreProperties>
</file>